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jana" initials="B" lastIdx="0" clrIdx="0">
    <p:extLst>
      <p:ext uri="{19B8F6BF-5375-455C-9EA6-DF929625EA0E}">
        <p15:presenceInfo xmlns="" xmlns:p15="http://schemas.microsoft.com/office/powerpoint/2012/main" userId="Bilj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061D"/>
    <a:srgbClr val="FF00FF"/>
    <a:srgbClr val="59A576"/>
    <a:srgbClr val="F3D569"/>
    <a:srgbClr val="E99D15"/>
    <a:srgbClr val="6AD8F2"/>
    <a:srgbClr val="DBE676"/>
    <a:srgbClr val="FF0066"/>
    <a:srgbClr val="96F567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6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5728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141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8695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813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7976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88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2147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574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733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392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352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0C81AE2-7699-4F82-A484-F40D8DC1D2F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3EFF1E4-CD7C-42F7-82A7-D75256AD174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5918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901"/>
            <a:ext cx="12191999" cy="68560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</a:rPr>
              <a:t>Изгрaдњa и структурa пчелињег гнездa</a:t>
            </a:r>
            <a:endParaRPr lang="en-US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3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79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3035" y="206063"/>
            <a:ext cx="9916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/>
              <a:t>ТРУТОВС</a:t>
            </a:r>
            <a:r>
              <a:rPr lang="en-US" sz="3200" b="1" dirty="0"/>
              <a:t>K</a:t>
            </a:r>
            <a:r>
              <a:rPr lang="x-none" sz="3200" b="1" dirty="0"/>
              <a:t>Е ЋЕЛИЈЕ САЋА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7669" y="1202962"/>
            <a:ext cx="3810330" cy="2859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223" y="1674254"/>
            <a:ext cx="634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Слика бр. 9- Трутовске </a:t>
            </a:r>
            <a:r>
              <a:rPr lang="ru-RU" b="1" dirty="0"/>
              <a:t>сатне ћелије са поклопљеним леглом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04575" y="2043586"/>
            <a:ext cx="3593205" cy="3647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31099" y="4533363"/>
            <a:ext cx="497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Слика бр. 10- Трутови 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418231" y="3065286"/>
            <a:ext cx="1429555" cy="14680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2223" y="5370490"/>
            <a:ext cx="1149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>
                <a:solidFill>
                  <a:srgbClr val="C00000"/>
                </a:solidFill>
              </a:rPr>
              <a:t>Трутовске ћелије саћа </a:t>
            </a:r>
            <a:r>
              <a:rPr lang="x-none" sz="2000" b="1" dirty="0"/>
              <a:t>имају изглед шестоугаоне призме, као и радиличке, с тим што су трутовске ћелије </a:t>
            </a:r>
            <a:r>
              <a:rPr lang="x-none" sz="2000" b="1" dirty="0">
                <a:solidFill>
                  <a:srgbClr val="C00000"/>
                </a:solidFill>
              </a:rPr>
              <a:t>нешто веће и често настају проширивањем већ изграђених радиличких ћелија </a:t>
            </a:r>
            <a:r>
              <a:rPr lang="x-none" sz="2000" b="1" dirty="0"/>
              <a:t>(6,91 мм). 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154126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D8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9708" y="975147"/>
            <a:ext cx="6352583" cy="4907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5324" y="6185760"/>
            <a:ext cx="5473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бр.12- Трутовске ћелије саћа</a:t>
            </a:r>
            <a:endParaRPr lang="en-US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254580" y="5022761"/>
            <a:ext cx="0" cy="11476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67447" y="274955"/>
            <a:ext cx="615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 smtClean="0"/>
              <a:t>Слика бр. 11- Радиличке ћелије саћа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945487" y="672239"/>
            <a:ext cx="1352282" cy="13368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360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79"/>
            <a:ext cx="12192000" cy="6858000"/>
          </a:xfrm>
          <a:prstGeom prst="rect">
            <a:avLst/>
          </a:prstGeom>
          <a:solidFill>
            <a:srgbClr val="F3D56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0743" y="154546"/>
            <a:ext cx="877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 smtClean="0"/>
              <a:t>МАТИЧЊАЦИ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11" y="1393868"/>
            <a:ext cx="6478073" cy="4717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608" y="1275007"/>
            <a:ext cx="499700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-150" dirty="0">
                <a:solidFill>
                  <a:srgbClr val="F8061D"/>
                </a:solidFill>
              </a:rPr>
              <a:t>Матичњаци</a:t>
            </a:r>
            <a:r>
              <a:rPr lang="ru-RU" sz="2000" b="1" spc="-150" dirty="0"/>
              <a:t> </a:t>
            </a:r>
            <a:r>
              <a:rPr lang="ru-RU" sz="2400" b="1" spc="-150" dirty="0">
                <a:latin typeface="Trebuchet MS" panose="020B0603020202020204" pitchFamily="34" charset="0"/>
              </a:rPr>
              <a:t>су </a:t>
            </a:r>
            <a:r>
              <a:rPr lang="ru-RU" sz="2400" b="1" u="sng" spc="-150" dirty="0">
                <a:latin typeface="Trebuchet MS" panose="020B0603020202020204" pitchFamily="34" charset="0"/>
              </a:rPr>
              <a:t>највеће ћелије у пчелињем леглу (&gt;2 цм), </a:t>
            </a:r>
            <a:r>
              <a:rPr lang="ru-RU" sz="2400" b="1" spc="-150" dirty="0">
                <a:latin typeface="Trebuchet MS" panose="020B0603020202020204" pitchFamily="34" charset="0"/>
              </a:rPr>
              <a:t>које се од осталих ћелија саћа разликују не само по величини већ и по облику и положају. </a:t>
            </a:r>
          </a:p>
          <a:p>
            <a:endParaRPr lang="ru-RU" sz="2400" b="1" dirty="0" smtClean="0">
              <a:latin typeface="Trebuchet MS" panose="020B0603020202020204" pitchFamily="34" charset="0"/>
            </a:endParaRPr>
          </a:p>
          <a:p>
            <a:endParaRPr lang="ru-RU" sz="2400" b="1" dirty="0">
              <a:latin typeface="Trebuchet MS" panose="020B0603020202020204" pitchFamily="34" charset="0"/>
            </a:endParaRPr>
          </a:p>
          <a:p>
            <a:endParaRPr lang="ru-RU" sz="2400" b="1" dirty="0">
              <a:latin typeface="Trebuchet MS" panose="020B0603020202020204" pitchFamily="34" charset="0"/>
            </a:endParaRPr>
          </a:p>
          <a:p>
            <a:pPr algn="just"/>
            <a:r>
              <a:rPr lang="ru-RU" sz="2400" b="1" u="sng" spc="-150" dirty="0" smtClean="0">
                <a:latin typeface="Trebuchet MS" panose="020B0603020202020204" pitchFamily="34" charset="0"/>
              </a:rPr>
              <a:t>Матичњаци по облику подсећају </a:t>
            </a:r>
          </a:p>
          <a:p>
            <a:pPr algn="just"/>
            <a:r>
              <a:rPr lang="ru-RU" sz="2400" b="1" u="sng" spc="-150" dirty="0">
                <a:latin typeface="Trebuchet MS" panose="020B0603020202020204" pitchFamily="34" charset="0"/>
              </a:rPr>
              <a:t>н</a:t>
            </a:r>
            <a:r>
              <a:rPr lang="ru-RU" sz="2400" b="1" u="sng" spc="-150" dirty="0" smtClean="0">
                <a:latin typeface="Trebuchet MS" panose="020B0603020202020204" pitchFamily="34" charset="0"/>
              </a:rPr>
              <a:t>а жир, вертикално су постављени, </a:t>
            </a:r>
          </a:p>
          <a:p>
            <a:pPr algn="just"/>
            <a:r>
              <a:rPr lang="ru-RU" sz="2400" b="1" u="sng" spc="-150" dirty="0">
                <a:latin typeface="Trebuchet MS" panose="020B0603020202020204" pitchFamily="34" charset="0"/>
              </a:rPr>
              <a:t>у</a:t>
            </a:r>
            <a:r>
              <a:rPr lang="ru-RU" sz="2400" b="1" u="sng" spc="-150" dirty="0" smtClean="0">
                <a:latin typeface="Trebuchet MS" panose="020B0603020202020204" pitchFamily="34" charset="0"/>
              </a:rPr>
              <a:t> својој унутрашњости су округли и глатки. </a:t>
            </a:r>
            <a:endParaRPr lang="ru-RU" sz="2400" b="1" u="sng" spc="-150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7768" y="6230210"/>
            <a:ext cx="589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 smtClean="0"/>
              <a:t>Слика бр. 13- Изглед матичњака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534141" y="4855335"/>
            <a:ext cx="950890" cy="1489292"/>
          </a:xfrm>
          <a:prstGeom prst="straightConnector1">
            <a:avLst/>
          </a:prstGeom>
          <a:ln w="76200">
            <a:solidFill>
              <a:srgbClr val="F806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731876" y="4381952"/>
            <a:ext cx="812439" cy="1848258"/>
          </a:xfrm>
          <a:prstGeom prst="straightConnector1">
            <a:avLst/>
          </a:prstGeom>
          <a:ln w="76200">
            <a:solidFill>
              <a:srgbClr val="F806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983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041"/>
            <a:ext cx="12192000" cy="6858000"/>
          </a:xfrm>
          <a:prstGeom prst="rect">
            <a:avLst/>
          </a:prstGeom>
          <a:solidFill>
            <a:srgbClr val="59A576"/>
          </a:solidFill>
          <a:ln>
            <a:solidFill>
              <a:srgbClr val="59A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0614" y="81556"/>
            <a:ext cx="9156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5400" b="1" dirty="0" smtClean="0"/>
              <a:t>МАТИЧЊАЦИ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4" y="1004885"/>
            <a:ext cx="4161227" cy="5228490"/>
          </a:xfrm>
          <a:prstGeom prst="rect">
            <a:avLst/>
          </a:prstGeom>
          <a:ln w="57150">
            <a:solidFill>
              <a:srgbClr val="F8061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17385" y="1080196"/>
            <a:ext cx="53962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b="1" spc="-150" dirty="0" smtClean="0"/>
              <a:t>За разлику од радиличких и трутовских ћелија, матичњаци имају релативно дебеле зидове, који по својој спољашној површини имају шестоугаону текстуру која подсећа на хексаугаону основу ћелије саћа у изградњи</a:t>
            </a:r>
            <a:r>
              <a:rPr lang="x-none" sz="2800" b="1" dirty="0" smtClean="0"/>
              <a:t>. </a:t>
            </a:r>
          </a:p>
          <a:p>
            <a:pPr algn="just"/>
            <a:endParaRPr lang="x-none" sz="2800" b="1" dirty="0" smtClean="0"/>
          </a:p>
          <a:p>
            <a:pPr algn="just"/>
            <a:r>
              <a:rPr lang="x-none" sz="2800" b="1" spc="-150" dirty="0" smtClean="0"/>
              <a:t>Матичњаке пчеле подижу углавном на радиличком, врло ретко на трутовском саћу.</a:t>
            </a:r>
            <a:endParaRPr lang="en-US" sz="2800" b="1" spc="-150" dirty="0"/>
          </a:p>
        </p:txBody>
      </p:sp>
      <p:sp>
        <p:nvSpPr>
          <p:cNvPr id="7" name="TextBox 6"/>
          <p:cNvSpPr txBox="1"/>
          <p:nvPr/>
        </p:nvSpPr>
        <p:spPr>
          <a:xfrm>
            <a:off x="851628" y="6343175"/>
            <a:ext cx="4080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 smtClean="0"/>
              <a:t>Слика бр.14- Матичњак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627290" y="4353059"/>
            <a:ext cx="437882" cy="1990116"/>
          </a:xfrm>
          <a:prstGeom prst="straightConnector1">
            <a:avLst/>
          </a:prstGeom>
          <a:ln w="76200">
            <a:solidFill>
              <a:srgbClr val="F806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4659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220" y="360608"/>
            <a:ext cx="10187188" cy="1004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97487" y="360608"/>
            <a:ext cx="8397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 smtClean="0"/>
              <a:t>МЕДНО САЋЕ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8942" y="1725769"/>
            <a:ext cx="5486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8061D"/>
                </a:solidFill>
              </a:rPr>
              <a:t>У медне ћелије матица никада не полаже јајне ћелије, тако да ове ћелије не улазе у састав пчелињег легла. </a:t>
            </a:r>
          </a:p>
          <a:p>
            <a:endParaRPr lang="ru-RU" sz="2800" b="1" dirty="0"/>
          </a:p>
          <a:p>
            <a:r>
              <a:rPr lang="ru-RU" sz="2800" b="1" dirty="0"/>
              <a:t>Дубина медних ћелија може бити и преко 17 </a:t>
            </a:r>
            <a:r>
              <a:rPr lang="ru-RU" sz="2800" b="1" dirty="0" smtClean="0"/>
              <a:t>мм.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52" t="415" r="1" b="20941"/>
          <a:stretch/>
        </p:blipFill>
        <p:spPr>
          <a:xfrm>
            <a:off x="5924284" y="1344137"/>
            <a:ext cx="5911933" cy="4102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5127" y="5845328"/>
            <a:ext cx="5765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15- Потпуно затворен рам медног саћа 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39949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36383"/>
            <a:ext cx="7660063" cy="33356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5" y="2227470"/>
            <a:ext cx="7009071" cy="3387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7" y="184328"/>
            <a:ext cx="285750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1240" y="5774928"/>
            <a:ext cx="659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 smtClean="0"/>
              <a:t>Слика бр. 16- Изглед медног саћа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25748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92D050"/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85235" y="206062"/>
            <a:ext cx="1053491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Припрема кошница. Склaпaње и ожичaвaње рaмовa.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2732" y="914401"/>
            <a:ext cx="107023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Састављање </a:t>
            </a:r>
            <a:r>
              <a:rPr lang="ru-RU" sz="2400" b="1" i="1" dirty="0" smtClean="0">
                <a:solidFill>
                  <a:srgbClr val="C00000"/>
                </a:solidFill>
              </a:rPr>
              <a:t>Хофманових </a:t>
            </a:r>
            <a:r>
              <a:rPr lang="ru-RU" sz="2400" b="1" i="1" dirty="0">
                <a:solidFill>
                  <a:srgbClr val="C00000"/>
                </a:solidFill>
              </a:rPr>
              <a:t>рамова, припрема за постављање жице, жицање и постављање сатних </a:t>
            </a:r>
            <a:r>
              <a:rPr lang="ru-RU" sz="2400" b="1" i="1" dirty="0" smtClean="0">
                <a:solidFill>
                  <a:srgbClr val="C00000"/>
                </a:solidFill>
              </a:rPr>
              <a:t>основа</a:t>
            </a:r>
            <a:endParaRPr lang="en-US" sz="2400" b="1" i="1" dirty="0">
              <a:solidFill>
                <a:srgbClr val="C00000"/>
              </a:solidFill>
            </a:endParaRPr>
          </a:p>
          <a:p>
            <a:pPr algn="ctr"/>
            <a:endParaRPr lang="ru-RU" sz="2400" b="1" i="1" dirty="0">
              <a:solidFill>
                <a:srgbClr val="C00000"/>
              </a:solidFill>
            </a:endParaRPr>
          </a:p>
          <a:p>
            <a:r>
              <a:rPr lang="ru-RU" sz="2000" b="1" dirty="0"/>
              <a:t>Потребан </a:t>
            </a:r>
            <a:r>
              <a:rPr lang="ru-RU" sz="2000" b="1" dirty="0" smtClean="0"/>
              <a:t>материјал </a:t>
            </a:r>
            <a:r>
              <a:rPr lang="ru-RU" sz="2000" b="1" dirty="0"/>
              <a:t>и алат</a:t>
            </a:r>
            <a:r>
              <a:rPr lang="ru-RU" sz="2000" b="1" dirty="0" smtClean="0"/>
              <a:t>:</a:t>
            </a:r>
            <a:endParaRPr lang="ru-RU" sz="2400" b="1" dirty="0"/>
          </a:p>
          <a:p>
            <a:r>
              <a:rPr lang="ru-RU" sz="2400" b="1" u="sng" dirty="0" smtClean="0">
                <a:solidFill>
                  <a:srgbClr val="FF0000"/>
                </a:solidFill>
              </a:rPr>
              <a:t>Саставни делови Хоффмановог рама су : сатоноше</a:t>
            </a:r>
            <a:r>
              <a:rPr lang="ru-RU" sz="2400" b="1" u="sng" dirty="0">
                <a:solidFill>
                  <a:srgbClr val="FF0000"/>
                </a:solidFill>
              </a:rPr>
              <a:t>, </a:t>
            </a:r>
            <a:r>
              <a:rPr lang="ru-RU" sz="2400" b="1" u="sng" dirty="0" smtClean="0">
                <a:solidFill>
                  <a:srgbClr val="FF0000"/>
                </a:solidFill>
              </a:rPr>
              <a:t>бочне </a:t>
            </a:r>
            <a:r>
              <a:rPr lang="ru-RU" sz="2400" b="1" u="sng" dirty="0">
                <a:solidFill>
                  <a:srgbClr val="FF0000"/>
                </a:solidFill>
              </a:rPr>
              <a:t>и  доње летвице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just"/>
            <a:r>
              <a:rPr lang="ru-RU" sz="2000" b="1" dirty="0" smtClean="0"/>
              <a:t>За </a:t>
            </a:r>
            <a:r>
              <a:rPr lang="ru-RU" sz="2000" b="1" dirty="0"/>
              <a:t>спајање </a:t>
            </a:r>
            <a:r>
              <a:rPr lang="ru-RU" sz="2000" dirty="0"/>
              <a:t>наведених делова користи се  лепак за дрво и ексерићи димензија 3,5цм x 1,6мм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 </a:t>
            </a:r>
            <a:endParaRPr lang="en-US" sz="2000" dirty="0" smtClean="0"/>
          </a:p>
          <a:p>
            <a:pPr algn="just"/>
            <a:r>
              <a:rPr lang="ru-RU" sz="2000" b="1" dirty="0" smtClean="0"/>
              <a:t>За </a:t>
            </a:r>
            <a:r>
              <a:rPr lang="ru-RU" sz="2000" b="1" dirty="0"/>
              <a:t>бушење </a:t>
            </a:r>
            <a:r>
              <a:rPr lang="ru-RU" sz="2000" dirty="0"/>
              <a:t>рупица на бочним летвицама, припремити шаблон са распоредом и редоследом рупица, шило или специјалну бушилицу и нитне</a:t>
            </a:r>
            <a:r>
              <a:rPr lang="ru-RU" sz="2000" dirty="0" smtClean="0"/>
              <a:t>.</a:t>
            </a:r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r>
              <a:rPr lang="ru-RU" sz="2000" b="1" dirty="0"/>
              <a:t>З</a:t>
            </a:r>
            <a:r>
              <a:rPr lang="ru-RU" sz="2000" b="1" dirty="0" smtClean="0"/>
              <a:t>а </a:t>
            </a:r>
            <a:r>
              <a:rPr lang="ru-RU" sz="2000" b="1" dirty="0"/>
              <a:t>ожичавање </a:t>
            </a:r>
            <a:r>
              <a:rPr lang="ru-RU" sz="2000" dirty="0"/>
              <a:t>користи се пчеларска жица дебљине 0,35мм-0,40 мм, а </a:t>
            </a:r>
            <a:r>
              <a:rPr lang="ru-RU" sz="2000" b="1" dirty="0"/>
              <a:t>за  укуцавање, фиксирање,  затегнуте жице </a:t>
            </a:r>
            <a:r>
              <a:rPr lang="ru-RU" sz="2000" dirty="0"/>
              <a:t>треба користити ексерчиће димензија 1,5цм x 1мм.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ru-RU" sz="2000" b="1" dirty="0" smtClean="0"/>
              <a:t>За </a:t>
            </a:r>
            <a:r>
              <a:rPr lang="ru-RU" sz="2000" b="1" dirty="0"/>
              <a:t>уметање сатних основа </a:t>
            </a:r>
            <a:r>
              <a:rPr lang="ru-RU" sz="2000" dirty="0"/>
              <a:t>треба припремити даску са унутрашњим димензијама рама плодишта,  даску са унутрашњим димензијама рама медишта или полумедишта (код Дадан Блатових кошница),  сатне основе, чекић, механички или електрични жврк и клешта. </a:t>
            </a:r>
          </a:p>
        </p:txBody>
      </p:sp>
    </p:spTree>
    <p:extLst>
      <p:ext uri="{BB962C8B-B14F-4D97-AF65-F5344CB8AC3E}">
        <p14:creationId xmlns="" xmlns:p14="http://schemas.microsoft.com/office/powerpoint/2010/main" val="28025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0304"/>
            <a:ext cx="12192000" cy="66776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17938" y="322417"/>
            <a:ext cx="955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i="1" dirty="0" smtClean="0"/>
              <a:t>Састављање Хофманових рамова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70456" y="784083"/>
            <a:ext cx="115180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/>
              <a:t>Унутрашњи део  бочних летвица „виљушке“ </a:t>
            </a:r>
            <a:r>
              <a:rPr lang="ru-RU" sz="2400" dirty="0"/>
              <a:t>премазати лепком за дрво. Бочну летвицу узети у леву руку,  тако  да заоштрени део буде на кажипрсту . </a:t>
            </a:r>
            <a:endParaRPr lang="ru-RU" sz="2400" dirty="0" smtClean="0"/>
          </a:p>
          <a:p>
            <a:pPr algn="just"/>
            <a:endParaRPr lang="ru-RU" sz="2400" dirty="0"/>
          </a:p>
          <a:p>
            <a:pPr algn="just"/>
            <a:r>
              <a:rPr lang="ru-RU" sz="2400" b="1" dirty="0" smtClean="0"/>
              <a:t>„</a:t>
            </a:r>
            <a:r>
              <a:rPr lang="ru-RU" sz="2400" b="1" dirty="0"/>
              <a:t>Виљушку“ убацити у  „врат“ сатоноше. </a:t>
            </a:r>
            <a:r>
              <a:rPr lang="ru-RU" sz="2400" dirty="0"/>
              <a:t>Тако урадити и са другом бочном летвицом. </a:t>
            </a:r>
            <a:endParaRPr lang="ru-RU" sz="2400" dirty="0" smtClean="0"/>
          </a:p>
          <a:p>
            <a:pPr algn="just"/>
            <a:r>
              <a:rPr lang="ru-RU" sz="2400" dirty="0" smtClean="0"/>
              <a:t>Након </a:t>
            </a:r>
            <a:r>
              <a:rPr lang="ru-RU" sz="2400" dirty="0"/>
              <a:t>тога окренути и са доње стране поставити доњу летвицу. </a:t>
            </a:r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На </a:t>
            </a:r>
            <a:r>
              <a:rPr lang="ru-RU" sz="2400" dirty="0"/>
              <a:t>овај начин </a:t>
            </a:r>
            <a:r>
              <a:rPr lang="ru-RU" sz="2400" b="1" dirty="0"/>
              <a:t>састављен Хоффманов рам има једну заоштрену ивицу лево (а), а другу десно тако да их је при раду лакше размицати. </a:t>
            </a:r>
            <a:endParaRPr lang="ru-RU" sz="2400" b="1" dirty="0" smtClean="0"/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У </a:t>
            </a:r>
            <a:r>
              <a:rPr lang="ru-RU" sz="2400" b="1" dirty="0"/>
              <a:t>сатоношу и доњу летвицу укуцати по два ексерчића </a:t>
            </a:r>
            <a:r>
              <a:rPr lang="ru-RU" sz="2400" dirty="0"/>
              <a:t>димензија  3,5цм x 1,6 мм мало укосо, у облику слова „V“ да боље учврсте и обезбеде теже извлачење из бочних летвица. </a:t>
            </a:r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Препоричује </a:t>
            </a:r>
            <a:r>
              <a:rPr lang="ru-RU" sz="2400" dirty="0"/>
              <a:t>се да се са стране </a:t>
            </a:r>
            <a:r>
              <a:rPr lang="ru-RU" sz="2400" b="1" dirty="0"/>
              <a:t>кроз бочну летвицу хоризонтално у сатоношу укуца по један ексер, како се сатоноша приликом вађења рамова из корпуса не би извлачила из „виљушке“ бочних летвица.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5920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879"/>
            <a:ext cx="12191999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124" y="128789"/>
            <a:ext cx="11539469" cy="6207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0473" y="6452315"/>
            <a:ext cx="60273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000" b="1" dirty="0"/>
              <a:t>Слика бр. 17- Састављање рама</a:t>
            </a:r>
            <a:endParaRPr lang="en-US" sz="20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862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2173" y="243512"/>
            <a:ext cx="511291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Када се рамови сложе </a:t>
            </a:r>
            <a:r>
              <a:rPr lang="ru-RU" sz="2400" b="1" dirty="0">
                <a:solidFill>
                  <a:srgbClr val="FFFF00"/>
                </a:solidFill>
              </a:rPr>
              <a:t>у телу кошнице, </a:t>
            </a:r>
            <a:r>
              <a:rPr lang="ru-RU" sz="2400" b="1" dirty="0">
                <a:solidFill>
                  <a:schemeClr val="bg1"/>
                </a:solidFill>
              </a:rPr>
              <a:t>бочне летвице се саставе једна уз другу, у горњој трећини</a:t>
            </a:r>
            <a:r>
              <a:rPr lang="ru-RU" sz="2400" b="1" dirty="0">
                <a:solidFill>
                  <a:srgbClr val="FFFF00"/>
                </a:solidFill>
              </a:rPr>
              <a:t>, тако да </a:t>
            </a:r>
            <a:r>
              <a:rPr lang="ru-RU" sz="2400" b="1" dirty="0">
                <a:solidFill>
                  <a:schemeClr val="bg1"/>
                </a:solidFill>
              </a:rPr>
              <a:t>заоштрена ивица </a:t>
            </a:r>
            <a:r>
              <a:rPr lang="ru-RU" sz="2400" b="1" dirty="0">
                <a:solidFill>
                  <a:srgbClr val="FFFF00"/>
                </a:solidFill>
              </a:rPr>
              <a:t>једног рама,  </a:t>
            </a:r>
            <a:r>
              <a:rPr lang="ru-RU" sz="2400" b="1" dirty="0">
                <a:solidFill>
                  <a:schemeClr val="bg1"/>
                </a:solidFill>
              </a:rPr>
              <a:t>належе на тупу </a:t>
            </a:r>
            <a:r>
              <a:rPr lang="ru-RU" sz="2400" b="1" dirty="0">
                <a:solidFill>
                  <a:srgbClr val="FFFF00"/>
                </a:solidFill>
              </a:rPr>
              <a:t>ивицу </a:t>
            </a:r>
            <a:r>
              <a:rPr lang="ru-RU" sz="2400" b="1" dirty="0">
                <a:solidFill>
                  <a:schemeClr val="bg1"/>
                </a:solidFill>
              </a:rPr>
              <a:t>суседног рама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>
                <a:solidFill>
                  <a:schemeClr val="bg1"/>
                </a:solidFill>
              </a:rPr>
              <a:t>а испод </a:t>
            </a:r>
            <a:r>
              <a:rPr lang="ru-RU" sz="2400" b="1" dirty="0">
                <a:solidFill>
                  <a:srgbClr val="FFFF00"/>
                </a:solidFill>
              </a:rPr>
              <a:t>ње остане </a:t>
            </a:r>
            <a:r>
              <a:rPr lang="ru-RU" sz="2400" b="1" dirty="0">
                <a:solidFill>
                  <a:schemeClr val="bg1"/>
                </a:solidFill>
              </a:rPr>
              <a:t>две трећине између летвица за пролаз пчела.</a:t>
            </a:r>
            <a:r>
              <a:rPr lang="ru-RU" sz="2400" b="1" dirty="0">
                <a:solidFill>
                  <a:srgbClr val="FFFF00"/>
                </a:solidFill>
              </a:rPr>
              <a:t> У кошници са овако стављеним рамовима  једнаки су размаци од центра до центра јер их регулише бочна летвица.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just"/>
            <a:endParaRPr lang="en-US" sz="2400" b="1" dirty="0">
              <a:solidFill>
                <a:srgbClr val="FFFF0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FFFF00"/>
                </a:solidFill>
              </a:rPr>
              <a:t>Обострано </a:t>
            </a:r>
            <a:r>
              <a:rPr lang="ru-RU" sz="2400" b="1" dirty="0">
                <a:solidFill>
                  <a:srgbClr val="FFFF00"/>
                </a:solidFill>
              </a:rPr>
              <a:t>изграђено саће у раму  дебело је око 25 мм, а летвице широке 36 мм, тако да између саћа остаје размак (пчелиња улица) од 11 мм за пролаз и рад пчела.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755" t="18182" r="-1"/>
          <a:stretch/>
        </p:blipFill>
        <p:spPr>
          <a:xfrm>
            <a:off x="6117464" y="1931830"/>
            <a:ext cx="5241700" cy="33613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6593983" y="5499279"/>
            <a:ext cx="5035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18- Положај рамова у кошници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5728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75" y="244985"/>
            <a:ext cx="5623508" cy="3309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03831" y="4971245"/>
            <a:ext cx="4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3451" y="4001749"/>
            <a:ext cx="5215676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 smtClean="0">
                <a:latin typeface="Trebuchet MS" panose="020B0603020202020204" pitchFamily="34" charset="0"/>
              </a:rPr>
              <a:t>Изградња пчелињег гнезда почиње изградњом саћа</a:t>
            </a:r>
            <a:r>
              <a:rPr lang="ru-RU" sz="2400" i="1" dirty="0" smtClean="0">
                <a:latin typeface="Trebuchet MS" panose="020B0603020202020204" pitchFamily="34" charset="0"/>
              </a:rPr>
              <a:t>, које </a:t>
            </a:r>
            <a:r>
              <a:rPr lang="ru-RU" sz="2400" dirty="0" smtClean="0">
                <a:latin typeface="Trebuchet MS" panose="020B0603020202020204" pitchFamily="34" charset="0"/>
              </a:rPr>
              <a:t>за пчелиње друштво </a:t>
            </a:r>
            <a:r>
              <a:rPr lang="ru-RU" sz="2400" u="sng" dirty="0" smtClean="0">
                <a:latin typeface="Trebuchet MS" panose="020B0603020202020204" pitchFamily="34" charset="0"/>
              </a:rPr>
              <a:t>представља </a:t>
            </a:r>
            <a:r>
              <a:rPr lang="ru-RU" sz="2400" b="1" u="sng" dirty="0" smtClean="0">
                <a:latin typeface="Trebuchet MS" panose="020B0603020202020204" pitchFamily="34" charset="0"/>
              </a:rPr>
              <a:t>место за стварање и развој потомства, за одлагање резерви хране и место за комплетан живот и рад пчелињег друштва</a:t>
            </a:r>
            <a:r>
              <a:rPr lang="ru-RU" b="1" u="sng" dirty="0" smtClean="0"/>
              <a:t>.</a:t>
            </a:r>
            <a:endParaRPr lang="ru-RU" b="1" u="sng" dirty="0"/>
          </a:p>
        </p:txBody>
      </p:sp>
      <p:sp>
        <p:nvSpPr>
          <p:cNvPr id="2" name="Rectangle 1"/>
          <p:cNvSpPr/>
          <p:nvPr/>
        </p:nvSpPr>
        <p:spPr>
          <a:xfrm>
            <a:off x="193451" y="244985"/>
            <a:ext cx="5215676" cy="35289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rebuchet MS" panose="020B0603020202020204" pitchFamily="34" charset="0"/>
              </a:rPr>
              <a:t>Пчелиње гнездо </a:t>
            </a:r>
            <a:r>
              <a:rPr lang="ru-RU" sz="2400" b="1" dirty="0">
                <a:latin typeface="Trebuchet MS" panose="020B0603020202020204" pitchFamily="34" charset="0"/>
              </a:rPr>
              <a:t>обухвата </a:t>
            </a:r>
            <a:r>
              <a:rPr lang="ru-RU" sz="2400" b="1" u="sng" dirty="0">
                <a:latin typeface="Trebuchet MS" panose="020B0603020202020204" pitchFamily="34" charset="0"/>
              </a:rPr>
              <a:t>саће са леглом – односно сатне ћелије у које је матица залегла јаја </a:t>
            </a:r>
            <a:r>
              <a:rPr lang="ru-RU" sz="2400" b="1" dirty="0">
                <a:latin typeface="Trebuchet MS" panose="020B0603020202020204" pitchFamily="34" charset="0"/>
              </a:rPr>
              <a:t>из којих се у процесу развића формира потомство, али </a:t>
            </a:r>
            <a:r>
              <a:rPr lang="ru-RU" sz="2400" b="1" u="sng" dirty="0">
                <a:latin typeface="Trebuchet MS" panose="020B0603020202020204" pitchFamily="34" charset="0"/>
              </a:rPr>
              <a:t>и слободно саће и саће са резервама хране </a:t>
            </a:r>
            <a:r>
              <a:rPr lang="ru-RU" sz="2400" b="1" dirty="0">
                <a:latin typeface="Trebuchet MS" panose="020B0603020202020204" pitchFamily="34" charset="0"/>
              </a:rPr>
              <a:t>(саће са нектаром, медом и </a:t>
            </a:r>
            <a:r>
              <a:rPr lang="ru-RU" sz="2400" b="1" dirty="0" smtClean="0">
                <a:latin typeface="Trebuchet MS" panose="020B0603020202020204" pitchFamily="34" charset="0"/>
              </a:rPr>
              <a:t>поленом-пергом</a:t>
            </a:r>
            <a:r>
              <a:rPr lang="en-US" sz="2400" b="1" dirty="0">
                <a:latin typeface="Trebuchet MS" panose="020B0603020202020204" pitchFamily="34" charset="0"/>
              </a:rPr>
              <a:t>)</a:t>
            </a:r>
            <a:endParaRPr lang="ru-RU" sz="2400" b="1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38" y="4181328"/>
            <a:ext cx="4602831" cy="2309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0516" y="3636204"/>
            <a:ext cx="457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Слика бр. 1- Изглед пчелињег гнезда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45499" y="6490952"/>
            <a:ext cx="528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Слика бр. 2- Изградња саћа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6223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32" y="166578"/>
            <a:ext cx="12192000" cy="67034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5082" y="219927"/>
            <a:ext cx="1050916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Припрема рамова за постављање жице и постављање жице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78002" y="1244115"/>
            <a:ext cx="6654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Када се рам формира</a:t>
            </a:r>
            <a:r>
              <a:rPr lang="ru-RU" sz="2400" b="1" dirty="0"/>
              <a:t>,  шилом, бушилицом или специјалним алатом </a:t>
            </a:r>
            <a:r>
              <a:rPr lang="ru-RU" sz="2400" b="1" dirty="0">
                <a:solidFill>
                  <a:srgbClr val="002060"/>
                </a:solidFill>
              </a:rPr>
              <a:t>пробијају се (избуше)  рупице за провлачење  жице.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just"/>
            <a:endParaRPr lang="ru-RU" sz="2400" b="1" dirty="0"/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У </a:t>
            </a:r>
            <a:r>
              <a:rPr lang="ru-RU" sz="2400" b="1" dirty="0">
                <a:solidFill>
                  <a:srgbClr val="002060"/>
                </a:solidFill>
              </a:rPr>
              <a:t>зависности од начина утапања сатних основа,  жица се може постављати </a:t>
            </a:r>
            <a:r>
              <a:rPr lang="ru-RU" sz="2400" b="1" dirty="0"/>
              <a:t>на различите начине </a:t>
            </a:r>
            <a:r>
              <a:rPr lang="ru-RU" sz="2400" b="1" dirty="0">
                <a:solidFill>
                  <a:srgbClr val="002060"/>
                </a:solidFill>
              </a:rPr>
              <a:t>паралелно (хоризонтално и вертикално), косо или комбиновано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Паралелни </a:t>
            </a:r>
            <a:r>
              <a:rPr lang="ru-RU" sz="2400" b="1" dirty="0">
                <a:solidFill>
                  <a:srgbClr val="002060"/>
                </a:solidFill>
              </a:rPr>
              <a:t>начин постављања жице врши се ако се утапање обавља електричним путем, жице се не смеју </a:t>
            </a:r>
            <a:r>
              <a:rPr lang="ru-RU" sz="2400" b="1" dirty="0" smtClean="0">
                <a:solidFill>
                  <a:srgbClr val="002060"/>
                </a:solidFill>
              </a:rPr>
              <a:t>укрштати.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" y="901522"/>
            <a:ext cx="4151290" cy="269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9" y="4082603"/>
            <a:ext cx="4151290" cy="24061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3718" y="3595180"/>
            <a:ext cx="430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Слика бр. 19- Бушење рупа на раму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95082" y="6488719"/>
            <a:ext cx="567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Слика бр. 20- Машина за бушење рупа на раму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34674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6905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0456" y="553792"/>
            <a:ext cx="58255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</a:rPr>
              <a:t>Ако се утапање обавља ручним (механичким) жврком, жице се могу укрштати, дијагонално  или усправно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algn="just"/>
            <a:endParaRPr lang="ru-RU" sz="2200" b="1" dirty="0"/>
          </a:p>
          <a:p>
            <a:pPr algn="just"/>
            <a:r>
              <a:rPr lang="ru-RU" sz="2200" b="1" dirty="0" smtClean="0"/>
              <a:t> </a:t>
            </a:r>
            <a:r>
              <a:rPr lang="ru-RU" sz="2200" b="1" dirty="0"/>
              <a:t>Усправна или  дијагоналне жице служе да спрече истезање хоризонталних жица, како се саће приликом сеобе и великих врућина не би деформисало или приликом цеђења меда не би ломило. </a:t>
            </a:r>
            <a:endParaRPr lang="ru-RU" sz="2200" b="1" dirty="0" smtClean="0"/>
          </a:p>
          <a:p>
            <a:pPr algn="just"/>
            <a:endParaRPr lang="ru-RU" sz="2000" b="1" dirty="0" smtClean="0"/>
          </a:p>
          <a:p>
            <a:pPr algn="just"/>
            <a:r>
              <a:rPr lang="ru-RU" sz="2200" b="1" dirty="0" smtClean="0">
                <a:solidFill>
                  <a:srgbClr val="002060"/>
                </a:solidFill>
              </a:rPr>
              <a:t>Код </a:t>
            </a:r>
            <a:r>
              <a:rPr lang="ru-RU" sz="2200" b="1" dirty="0">
                <a:solidFill>
                  <a:srgbClr val="002060"/>
                </a:solidFill>
              </a:rPr>
              <a:t>плодишних ДБ рамове поставља  се четири до пет хоризонталних паралелних редова, а  на медишним рамовима два реда. 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pPr algn="just"/>
            <a:endParaRPr lang="ru-RU" sz="2200" b="1" dirty="0"/>
          </a:p>
          <a:p>
            <a:pPr algn="just"/>
            <a:r>
              <a:rPr lang="ru-RU" sz="2200" b="1" dirty="0" smtClean="0">
                <a:solidFill>
                  <a:srgbClr val="002060"/>
                </a:solidFill>
              </a:rPr>
              <a:t>Код </a:t>
            </a:r>
            <a:r>
              <a:rPr lang="ru-RU" sz="2200" b="1" dirty="0">
                <a:solidFill>
                  <a:srgbClr val="002060"/>
                </a:solidFill>
              </a:rPr>
              <a:t>ЛР рамова постављају се  три до четири паралелна  </a:t>
            </a:r>
            <a:r>
              <a:rPr lang="ru-RU" sz="2200" b="1" dirty="0" smtClean="0">
                <a:solidFill>
                  <a:srgbClr val="002060"/>
                </a:solidFill>
              </a:rPr>
              <a:t>реда</a:t>
            </a:r>
            <a:r>
              <a:rPr lang="en-US" sz="2200" b="1" dirty="0" smtClean="0">
                <a:solidFill>
                  <a:srgbClr val="002060"/>
                </a:solidFill>
              </a:rPr>
              <a:t>.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15" y="952299"/>
            <a:ext cx="5183160" cy="38873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6249524" y="4973168"/>
            <a:ext cx="5252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21- Постављање </a:t>
            </a:r>
            <a:r>
              <a:rPr lang="x-none" sz="2000" b="1" smtClean="0"/>
              <a:t>жице </a:t>
            </a:r>
            <a:r>
              <a:rPr lang="x-none" sz="2000" b="1" smtClean="0"/>
              <a:t>у</a:t>
            </a:r>
            <a:r>
              <a:rPr lang="sr-Latn-CS" sz="2000" b="1" dirty="0" smtClean="0"/>
              <a:t> </a:t>
            </a:r>
            <a:r>
              <a:rPr lang="x-none" sz="2000" b="1" smtClean="0"/>
              <a:t>рам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1917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5480" y="231819"/>
            <a:ext cx="5874913" cy="7105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Горњи највиши ред жица треба да буде постављен  2 - 2,5 цм испод  сатоноше, а сваки следећи ред да буде удаљен  5 цм  од  предходног.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dirty="0"/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Жица </a:t>
            </a:r>
            <a:r>
              <a:rPr lang="ru-RU" sz="2000" b="1" dirty="0">
                <a:solidFill>
                  <a:srgbClr val="002060"/>
                </a:solidFill>
              </a:rPr>
              <a:t>се провлачи кроз рупице предходно пробијене шилом или специјалним прибором са обе стране рама</a:t>
            </a:r>
            <a:r>
              <a:rPr lang="ru-RU" sz="2000" dirty="0">
                <a:solidFill>
                  <a:srgbClr val="002060"/>
                </a:solidFill>
              </a:rPr>
              <a:t>,</a:t>
            </a:r>
            <a:r>
              <a:rPr lang="ru-RU" sz="2000" dirty="0"/>
              <a:t>  на истом одстојању и тачно на средини летвице (у истој линији</a:t>
            </a:r>
            <a:r>
              <a:rPr lang="ru-RU" sz="2000" dirty="0" smtClean="0"/>
              <a:t>).</a:t>
            </a:r>
          </a:p>
          <a:p>
            <a:endParaRPr lang="ru-RU" sz="2000" dirty="0" smtClean="0"/>
          </a:p>
          <a:p>
            <a:pPr algn="just"/>
            <a:r>
              <a:rPr lang="ru-RU" sz="2000" dirty="0" smtClean="0"/>
              <a:t>Ако </a:t>
            </a:r>
            <a:r>
              <a:rPr lang="ru-RU" sz="2000" dirty="0"/>
              <a:t>рупице нису и на средини летвице  (у истој линији)  површина сатне основе неће бити равна, а </a:t>
            </a:r>
            <a:r>
              <a:rPr lang="ru-RU" sz="2000" dirty="0" smtClean="0"/>
              <a:t>изграђено </a:t>
            </a:r>
            <a:r>
              <a:rPr lang="ru-RU" sz="2000" dirty="0"/>
              <a:t>саће ће бити дубље или плиће и неће бити погодно за гајење  радиличког легла. У њему ће део јаја које матица положи  бити трутовска  што није пожељно. </a:t>
            </a:r>
            <a:endParaRPr lang="ru-RU" sz="2000" dirty="0" smtClean="0"/>
          </a:p>
          <a:p>
            <a:endParaRPr lang="ru-RU" sz="2000" dirty="0" smtClean="0"/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Ако </a:t>
            </a:r>
            <a:r>
              <a:rPr lang="ru-RU" sz="2000" b="1" dirty="0">
                <a:solidFill>
                  <a:srgbClr val="002060"/>
                </a:solidFill>
              </a:rPr>
              <a:t>се рупице буше шилом, места бушења претходно обележити шаблоном. Жицу  добро затегнути</a:t>
            </a:r>
            <a:r>
              <a:rPr lang="ru-RU" sz="2000" dirty="0"/>
              <a:t>, али при прекомерном затезању бочне летвице се могу  више или мање повити ка унутрашњости рама, што није </a:t>
            </a:r>
            <a:r>
              <a:rPr lang="ru-RU" sz="2000" dirty="0" smtClean="0"/>
              <a:t>пожељно. </a:t>
            </a:r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34" y="1731456"/>
            <a:ext cx="4402003" cy="4461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6864439" y="6325418"/>
            <a:ext cx="462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22- Жица за рамове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08902" y="275545"/>
            <a:ext cx="5562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Потом ову </a:t>
            </a:r>
            <a:r>
              <a:rPr lang="ru-RU" sz="2000" b="1" dirty="0">
                <a:solidFill>
                  <a:srgbClr val="002060"/>
                </a:solidFill>
              </a:rPr>
              <a:t>жицу треба затезати у обрнутом правцу и након затезања обмотати око ексерчића на супротном крају  при врху бочне летвице и исти укуцати. </a:t>
            </a:r>
          </a:p>
        </p:txBody>
      </p:sp>
    </p:spTree>
    <p:extLst>
      <p:ext uri="{BB962C8B-B14F-4D97-AF65-F5344CB8AC3E}">
        <p14:creationId xmlns="" xmlns:p14="http://schemas.microsoft.com/office/powerpoint/2010/main" val="184645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3" y="291205"/>
            <a:ext cx="4404575" cy="713347"/>
          </a:xfrm>
          <a:ln w="571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x-none" sz="3200" b="1" dirty="0" smtClean="0">
                <a:latin typeface="Trebuchet MS" panose="020B0603020202020204" pitchFamily="34" charset="0"/>
              </a:rPr>
              <a:t>Сатне основе</a:t>
            </a:r>
            <a:endParaRPr lang="en-US" sz="3200" b="1" dirty="0">
              <a:latin typeface="Trebuchet MS" panose="020B0603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67" y="730973"/>
            <a:ext cx="5161060" cy="26214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274" y="1287887"/>
            <a:ext cx="5436646" cy="520675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endParaRPr lang="ru-RU" dirty="0"/>
          </a:p>
          <a:p>
            <a:pPr algn="just"/>
            <a:r>
              <a:rPr lang="ru-RU" sz="3600" b="1" dirty="0">
                <a:solidFill>
                  <a:srgbClr val="C00000"/>
                </a:solidFill>
              </a:rPr>
              <a:t>Сатне основе су танке плоче (одливци), пречишћеног и стерилисаног чистог пчелињег воска на којима су у специјалним калупима или провлачењем кроз ваљке утиснуте основе почетка радиличких ћелија. </a:t>
            </a:r>
            <a:endParaRPr lang="ru-RU" sz="3600" b="1" dirty="0" smtClean="0">
              <a:solidFill>
                <a:srgbClr val="C00000"/>
              </a:solidFill>
            </a:endParaRPr>
          </a:p>
          <a:p>
            <a:endParaRPr lang="ru-RU" sz="3600" b="1" dirty="0"/>
          </a:p>
          <a:p>
            <a:pPr algn="just"/>
            <a:r>
              <a:rPr lang="ru-RU" sz="3600" b="1" dirty="0" smtClean="0">
                <a:solidFill>
                  <a:srgbClr val="C00000"/>
                </a:solidFill>
              </a:rPr>
              <a:t>Сатне </a:t>
            </a:r>
            <a:r>
              <a:rPr lang="ru-RU" sz="3600" b="1" dirty="0">
                <a:solidFill>
                  <a:srgbClr val="C00000"/>
                </a:solidFill>
              </a:rPr>
              <a:t>основе када се уграде у рам и по потреби додају у пчелиње друштво, пчеле ће на утиснутим почетцима основа израдити радиличке ћелије саћа, што омогућава брзу, ефикасну  и економичну изградњу и обнову пчелињег гнезда.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04" b="17413"/>
          <a:stretch/>
        </p:blipFill>
        <p:spPr>
          <a:xfrm>
            <a:off x="6348686" y="3627923"/>
            <a:ext cx="5177904" cy="2710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6220196" y="6454703"/>
            <a:ext cx="5434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000" b="1" dirty="0" smtClean="0"/>
              <a:t>Слика бр. 23 и 24- Сатне основе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2556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788" y="613902"/>
            <a:ext cx="512630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u="sng" dirty="0"/>
              <a:t>Сатне основе морају бити таквих димензија да </a:t>
            </a:r>
            <a:r>
              <a:rPr lang="ru-RU" sz="2400" b="1" i="1" dirty="0"/>
              <a:t>након њиховог постављања у рам (на жице) и увучења у жлеб сатоноше </a:t>
            </a:r>
            <a:r>
              <a:rPr lang="ru-RU" sz="2800" b="1" i="1" u="sng" dirty="0"/>
              <a:t>растојање од бочних летвица износи 0,5 цм,а од доње хоризонталне летвице 1 цм. </a:t>
            </a:r>
            <a:endParaRPr lang="ru-RU" sz="2800" b="1" i="1" u="sng" dirty="0" smtClean="0"/>
          </a:p>
          <a:p>
            <a:pPr algn="just"/>
            <a:endParaRPr lang="ru-RU" sz="2800" b="1" i="1" dirty="0"/>
          </a:p>
          <a:p>
            <a:pPr algn="just"/>
            <a:r>
              <a:rPr lang="ru-RU" sz="2800" b="1" i="1" dirty="0" smtClean="0"/>
              <a:t>Након </a:t>
            </a:r>
            <a:r>
              <a:rPr lang="ru-RU" sz="2800" b="1" i="1" dirty="0"/>
              <a:t>затезања жице одговарајуће сатне основе увлаче се у зарез на доњој страни сатоноше и утапају</a:t>
            </a:r>
            <a:r>
              <a:rPr lang="ru-RU" sz="2400" b="1" i="1" dirty="0"/>
              <a:t>. </a:t>
            </a:r>
            <a:endParaRPr lang="en-US" sz="24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7" y="1050502"/>
            <a:ext cx="6132409" cy="3886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5500311" y="5035639"/>
            <a:ext cx="669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25- Правилно постављање сатне основе у рам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9665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07337" y="86916"/>
            <a:ext cx="884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i="1" dirty="0" smtClean="0">
                <a:latin typeface="Trebuchet MS" panose="020B0603020202020204" pitchFamily="34" charset="0"/>
              </a:rPr>
              <a:t>УТАПАЊЕ САТНИХ ОСНОВА</a:t>
            </a:r>
            <a:endParaRPr lang="en-US" sz="3200" b="1" i="1" dirty="0">
              <a:latin typeface="Trebuchet MS" panose="020B06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04266"/>
            <a:ext cx="6096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За </a:t>
            </a:r>
            <a:r>
              <a:rPr lang="ru-RU" sz="2000" b="1" dirty="0" smtClean="0"/>
              <a:t>непосредно </a:t>
            </a:r>
            <a:r>
              <a:rPr lang="ru-RU" sz="2000" b="1" dirty="0"/>
              <a:t>утапање жице у сатну основу употребљава се</a:t>
            </a:r>
            <a:r>
              <a:rPr lang="ru-RU" sz="2000" b="1" dirty="0" smtClean="0"/>
              <a:t>:</a:t>
            </a:r>
          </a:p>
          <a:p>
            <a:endParaRPr lang="ru-RU" sz="2000" b="1" dirty="0"/>
          </a:p>
          <a:p>
            <a:r>
              <a:rPr lang="ru-RU" sz="2000" b="1" dirty="0">
                <a:solidFill>
                  <a:srgbClr val="FF0000"/>
                </a:solidFill>
              </a:rPr>
              <a:t>- ручни точкић ( жврк ) за утапање сатних основа и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- електрични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жврк (трансформатор, исправљач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/>
          </a:p>
          <a:p>
            <a:r>
              <a:rPr lang="ru-RU" sz="2400" b="1" dirty="0">
                <a:solidFill>
                  <a:srgbClr val="FF0000"/>
                </a:solidFill>
              </a:rPr>
              <a:t>Утапање сатних основа ручним точкићем (механичким жврком )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000" b="1" dirty="0"/>
          </a:p>
          <a:p>
            <a:pPr algn="just"/>
            <a:r>
              <a:rPr lang="ru-RU" sz="2200" b="1" spc="-150" dirty="0"/>
              <a:t>Сатна основа се положи на подметач (влажна даска</a:t>
            </a:r>
            <a:r>
              <a:rPr lang="ru-RU" sz="2200" b="1" spc="-150" dirty="0" smtClean="0"/>
              <a:t>). </a:t>
            </a:r>
            <a:r>
              <a:rPr lang="ru-RU" sz="2200" b="1" u="sng" spc="-150" dirty="0" smtClean="0"/>
              <a:t>Да </a:t>
            </a:r>
            <a:r>
              <a:rPr lang="ru-RU" sz="2200" b="1" u="sng" spc="-150" dirty="0"/>
              <a:t>се </a:t>
            </a:r>
            <a:r>
              <a:rPr lang="ru-RU" sz="2200" b="1" u="sng" spc="-150" dirty="0" smtClean="0"/>
              <a:t> </a:t>
            </a:r>
            <a:r>
              <a:rPr lang="ru-RU" sz="2200" b="1" u="sng" spc="-150" dirty="0"/>
              <a:t>не би залепила на местима преко којих  прелази жврк</a:t>
            </a:r>
            <a:r>
              <a:rPr lang="ru-RU" sz="2200" b="1" u="sng" spc="-150" dirty="0" smtClean="0"/>
              <a:t>, </a:t>
            </a:r>
            <a:r>
              <a:rPr lang="ru-RU" sz="2200" b="1" u="sng" spc="-150" dirty="0"/>
              <a:t>даска треба да је влажна. Преко сатне основе постави се ожичани рам, па се жврком </a:t>
            </a:r>
            <a:r>
              <a:rPr lang="ru-RU" sz="2200" b="1" spc="-150" dirty="0"/>
              <a:t>који је загрејан у врелој води </a:t>
            </a:r>
            <a:r>
              <a:rPr lang="ru-RU" sz="2200" b="1" u="sng" spc="-150" dirty="0"/>
              <a:t>повлачи по жици</a:t>
            </a:r>
            <a:r>
              <a:rPr lang="ru-RU" sz="2200" b="1" spc="-150" dirty="0"/>
              <a:t>, која упада у жлеб жврка. Топлота жврка преноси се на жицу и восак. </a:t>
            </a:r>
            <a:r>
              <a:rPr lang="ru-RU" sz="2200" b="1" u="sng" spc="-150" dirty="0"/>
              <a:t>Загрејана жица утапа се у восак који одмах очврсне обухватајући жицу</a:t>
            </a:r>
            <a:r>
              <a:rPr lang="ru-RU" sz="2200" b="1" spc="-150" dirty="0"/>
              <a:t>. Овај начин утапања сатних основа се данас све ређе примењује</a:t>
            </a:r>
            <a:r>
              <a:rPr lang="ru-RU" sz="2000" b="1" spc="-150" dirty="0" smtClean="0"/>
              <a:t>.</a:t>
            </a:r>
            <a:endParaRPr lang="ru-RU" sz="2000" b="1" spc="-1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3" r="1" b="6009"/>
          <a:stretch/>
        </p:blipFill>
        <p:spPr>
          <a:xfrm>
            <a:off x="6096000" y="1518924"/>
            <a:ext cx="5962919" cy="406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6722772" y="5820602"/>
            <a:ext cx="5164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26- Механички (ручни) жврк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4005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758"/>
            <a:ext cx="12192000" cy="6858000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2478" y="141667"/>
            <a:ext cx="10947041" cy="584775"/>
          </a:xfrm>
          <a:prstGeom prst="rect">
            <a:avLst/>
          </a:prstGeom>
          <a:solidFill>
            <a:srgbClr val="FFFF00"/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x-none" sz="3200" b="1" i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УТАПАЊЕ САТНИХ ОСНОВА ЕЛЕКТРИЧНИМ ЖВРКОМ</a:t>
            </a:r>
            <a:endParaRPr lang="en-US" sz="3200" b="1" i="1" dirty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910" y="882115"/>
            <a:ext cx="7263683" cy="600164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Утапање сатних основа електрични жврком </a:t>
            </a:r>
            <a:r>
              <a:rPr lang="ru-RU" b="1" dirty="0"/>
              <a:t>( са трансформатором или исправљачем) је једноставан, ефикасан, брз и квалитетан метод утапања жице у сатну основу. </a:t>
            </a:r>
            <a:endParaRPr lang="ru-RU" b="1" dirty="0" smtClean="0"/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Након </a:t>
            </a:r>
            <a:r>
              <a:rPr lang="ru-RU" b="1" dirty="0"/>
              <a:t>увлачења сатне основе у жлеб сатоноше</a:t>
            </a:r>
            <a:r>
              <a:rPr lang="ru-RU" dirty="0"/>
              <a:t>, </a:t>
            </a:r>
            <a:r>
              <a:rPr lang="ru-RU" b="1" dirty="0"/>
              <a:t>сатна основа се положи на затегнуте жице рама и центрира да је подједнако удаљена од бочних летвица рама. </a:t>
            </a:r>
            <a:r>
              <a:rPr lang="ru-RU" dirty="0"/>
              <a:t>Сада се узимају </a:t>
            </a:r>
            <a:r>
              <a:rPr lang="ru-RU" b="1" dirty="0"/>
              <a:t>два изолована краја проводника који излазе из жврка и спајају са супротним крајевима затегнуте пчеларске жице. </a:t>
            </a:r>
            <a:endParaRPr lang="ru-RU" b="1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Електричне </a:t>
            </a:r>
            <a:r>
              <a:rPr lang="ru-RU" dirty="0"/>
              <a:t>струје напона 4, 6 или16 V, која протиче кроз жицу, ствара затворен круг и услед великог електричног отпора у спровођењу струје загрева жицу. Угрејана жица растапа и својом тежином улази и утапа се у восак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Прекидањем </a:t>
            </a:r>
            <a:r>
              <a:rPr lang="ru-RU" b="1" dirty="0"/>
              <a:t>контакта жица се охлади, восак очврсне, а жица остане утопљена. </a:t>
            </a:r>
            <a:r>
              <a:rPr lang="ru-RU" dirty="0"/>
              <a:t>При раду треба </a:t>
            </a:r>
            <a:r>
              <a:rPr lang="ru-RU" b="1" dirty="0">
                <a:solidFill>
                  <a:srgbClr val="F8061D"/>
                </a:solidFill>
              </a:rPr>
              <a:t>обратити пажњу да се жица не прегреје и пререже сатну основу. </a:t>
            </a:r>
            <a:endParaRPr lang="ru-RU" b="1" dirty="0" smtClean="0">
              <a:solidFill>
                <a:srgbClr val="F8061D"/>
              </a:solidFill>
            </a:endParaRPr>
          </a:p>
          <a:p>
            <a:pPr algn="just"/>
            <a:endParaRPr lang="ru-RU" b="1" dirty="0" smtClean="0">
              <a:solidFill>
                <a:srgbClr val="F8061D"/>
              </a:solidFill>
            </a:endParaRPr>
          </a:p>
          <a:p>
            <a:pPr algn="just"/>
            <a:r>
              <a:rPr lang="ru-RU" dirty="0" smtClean="0"/>
              <a:t>Пререзана </a:t>
            </a:r>
            <a:r>
              <a:rPr lang="ru-RU" dirty="0"/>
              <a:t>сатна основа отпада када је додамо пчелињем друштву приликом покушаја пчела градитељица да изграде сатне ћелије на </a:t>
            </a:r>
            <a:r>
              <a:rPr lang="ru-RU" dirty="0" smtClean="0"/>
              <a:t>њој.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31" y="1893533"/>
            <a:ext cx="3981089" cy="35927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7588431" y="5751320"/>
            <a:ext cx="3990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27- Електрични жврк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36996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1" y="503884"/>
            <a:ext cx="5102181" cy="4209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68" y="503884"/>
            <a:ext cx="5048518" cy="42097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2640169" y="5177307"/>
            <a:ext cx="873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29 и 30- Поступак утапања сатних основа електричним жврком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19271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163" y="1595021"/>
            <a:ext cx="4550536" cy="4093428"/>
          </a:xfrm>
          <a:prstGeom prst="rect">
            <a:avLst/>
          </a:prstGeom>
          <a:solidFill>
            <a:srgbClr val="FFFF99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x-none" sz="2000" b="1" dirty="0"/>
              <a:t>Појединачне цевчице-јамице </a:t>
            </a:r>
            <a:r>
              <a:rPr lang="x-none" sz="2000" b="1" dirty="0" smtClean="0"/>
              <a:t>(слика 1 и 2) </a:t>
            </a:r>
            <a:r>
              <a:rPr lang="x-none" sz="2000" b="1" dirty="0"/>
              <a:t>солитарних пчела - предака данашњих медоносних пчела, представљају претече данашњих ћелија саћа. </a:t>
            </a:r>
          </a:p>
          <a:p>
            <a:endParaRPr lang="x-none" sz="2000" dirty="0"/>
          </a:p>
          <a:p>
            <a:r>
              <a:rPr lang="x-none" sz="2000" b="1" dirty="0"/>
              <a:t>У циљу економичнијег искориштавања простора женке предака пчела почеле су да се удружују и групишу своје цевчице (6 око једне централне) – тако је настала основа хексагоналног система пчелињег саћа </a:t>
            </a:r>
            <a:r>
              <a:rPr lang="x-none" sz="2000" b="1" dirty="0" smtClean="0"/>
              <a:t>(3).</a:t>
            </a:r>
            <a:endParaRPr lang="x-none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4585" y="2272569"/>
            <a:ext cx="4421647" cy="177139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139211" y="4055150"/>
            <a:ext cx="432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2400" b="1" dirty="0" smtClean="0"/>
              <a:t>1</a:t>
            </a:r>
            <a:r>
              <a:rPr lang="x-none" sz="2400" b="1" smtClean="0"/>
              <a:t>              </a:t>
            </a:r>
            <a:r>
              <a:rPr lang="sr-Latn-CS" sz="2400" b="1" dirty="0" smtClean="0"/>
              <a:t>  </a:t>
            </a:r>
            <a:r>
              <a:rPr lang="x-none" sz="2400" b="1" smtClean="0"/>
              <a:t>2</a:t>
            </a:r>
            <a:r>
              <a:rPr lang="x-none" sz="2400" b="1" dirty="0" smtClean="0"/>
              <a:t>	</a:t>
            </a:r>
            <a:r>
              <a:rPr lang="x-none" sz="2400" b="1" smtClean="0"/>
              <a:t>	</a:t>
            </a:r>
            <a:r>
              <a:rPr lang="sr-Latn-CS" sz="2400" b="1" dirty="0" smtClean="0"/>
              <a:t>     </a:t>
            </a:r>
            <a:r>
              <a:rPr lang="x-none" sz="2400" b="1" smtClean="0"/>
              <a:t>3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901742" y="492532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b="1" dirty="0" smtClean="0"/>
              <a:t>1 </a:t>
            </a:r>
            <a:r>
              <a:rPr lang="x-none" b="1" dirty="0"/>
              <a:t>- Поглед одозго; </a:t>
            </a:r>
          </a:p>
          <a:p>
            <a:r>
              <a:rPr lang="x-none" b="1" dirty="0" smtClean="0"/>
              <a:t>2 </a:t>
            </a:r>
            <a:r>
              <a:rPr lang="x-none" b="1" dirty="0"/>
              <a:t>- Уздужни пресек ћелије солитарне пчеле</a:t>
            </a:r>
          </a:p>
          <a:p>
            <a:r>
              <a:rPr lang="x-none" b="1" dirty="0" smtClean="0"/>
              <a:t>3 </a:t>
            </a:r>
            <a:r>
              <a:rPr lang="x-none" b="1" dirty="0"/>
              <a:t>- Хексагонални распоред периферних ћелија </a:t>
            </a:r>
          </a:p>
          <a:p>
            <a:r>
              <a:rPr lang="x-none" b="1" dirty="0"/>
              <a:t>      око једне централне ћелије је предуслов</a:t>
            </a:r>
          </a:p>
          <a:p>
            <a:r>
              <a:rPr lang="x-none" b="1" dirty="0"/>
              <a:t>      за хексагонални распоред ћелија у </a:t>
            </a:r>
          </a:p>
          <a:p>
            <a:r>
              <a:rPr lang="x-none" b="1" dirty="0"/>
              <a:t>      саћу савремене медоносне пчеле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75797" y="508253"/>
            <a:ext cx="105246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Порекло и настанак пчелињег гнезда и нагона за изградњом саћа</a:t>
            </a:r>
            <a:endParaRPr lang="pl-PL" sz="28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558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" y="-110378"/>
            <a:ext cx="12191999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9293" y="66159"/>
            <a:ext cx="11333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Временом, првобитне </a:t>
            </a:r>
            <a:r>
              <a:rPr lang="ru-RU" sz="2400" dirty="0"/>
              <a:t>пчеле престале су да копају јамице у земљи и почеле са изградњом гнезда од воска, кога су саме </a:t>
            </a:r>
            <a:r>
              <a:rPr lang="ru-RU" sz="2400" dirty="0" smtClean="0"/>
              <a:t>производиле.</a:t>
            </a:r>
            <a:endParaRPr lang="ru-RU" sz="2400" dirty="0"/>
          </a:p>
        </p:txBody>
      </p:sp>
      <p:sp>
        <p:nvSpPr>
          <p:cNvPr id="6" name="Cloud Callout 5"/>
          <p:cNvSpPr/>
          <p:nvPr/>
        </p:nvSpPr>
        <p:spPr>
          <a:xfrm>
            <a:off x="5291072" y="733677"/>
            <a:ext cx="5834130" cy="2936384"/>
          </a:xfrm>
          <a:prstGeom prst="cloudCallout">
            <a:avLst/>
          </a:prstGeom>
          <a:solidFill>
            <a:srgbClr val="7030A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rgbClr val="FFFF00"/>
                </a:solidFill>
              </a:rPr>
              <a:t>Уштеда је постигнута новим системом изградње </a:t>
            </a:r>
            <a:r>
              <a:rPr lang="ru-RU" sz="2000" b="1" dirty="0" smtClean="0">
                <a:solidFill>
                  <a:srgbClr val="FFFF00"/>
                </a:solidFill>
              </a:rPr>
              <a:t>гнезда- </a:t>
            </a:r>
            <a:r>
              <a:rPr lang="ru-RU" sz="2000" b="1" dirty="0">
                <a:solidFill>
                  <a:srgbClr val="FFFF00"/>
                </a:solidFill>
              </a:rPr>
              <a:t>слепљивањем шест цевчица са централном и формирањем заједничких зидова суседних цевчица.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-33249" y="1200714"/>
            <a:ext cx="5387662" cy="3284113"/>
          </a:xfrm>
          <a:prstGeom prst="cloudCallou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Восак </a:t>
            </a:r>
            <a:r>
              <a:rPr lang="ru-RU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је скуп материјал за чији је настанак потребно велико енергетско улагање и зато га је потребно штедети.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8448" y="4045301"/>
            <a:ext cx="3744511" cy="219476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474299" y="3065172"/>
            <a:ext cx="914400" cy="1217052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77038" y="4705414"/>
            <a:ext cx="5628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Временом је дошло до трансформација облика цевчица: сабијањем и притискањем ваљкасте цевчице постепено су постајале призматичне (шестоугаоне - гледане са врха)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632106" y="2201869"/>
            <a:ext cx="1317933" cy="6409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561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79"/>
            <a:ext cx="12192000" cy="6858000"/>
          </a:xfrm>
          <a:prstGeom prst="rect">
            <a:avLst/>
          </a:prstGeom>
          <a:solidFill>
            <a:srgbClr val="FFC0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634" y="305208"/>
            <a:ext cx="50197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/>
              <a:t>Даља штедња грађевинског материјала (воска) еволутивно је условила спајање два сатна круга, тј. почиње се са обостраном изградњом ћелија саћа. Тако настаје обострано саће</a:t>
            </a:r>
            <a:r>
              <a:rPr lang="x-none" sz="2400" b="1" dirty="0" smtClean="0"/>
              <a:t>.</a:t>
            </a:r>
            <a:endParaRPr lang="en-US" sz="2400" b="1" dirty="0" smtClean="0"/>
          </a:p>
          <a:p>
            <a:endParaRPr lang="x-none" sz="2400" b="1" dirty="0"/>
          </a:p>
          <a:p>
            <a:r>
              <a:rPr lang="x-none" sz="2400" b="1" dirty="0"/>
              <a:t>Дна сатних ћелија су се спојила тако да је су на дно једне ћелије са једне стране долазила по три дна од три ћелије са друге стране саћа.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1126" y="5159607"/>
            <a:ext cx="2778284" cy="1698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ight Arrow 4"/>
          <p:cNvSpPr/>
          <p:nvPr/>
        </p:nvSpPr>
        <p:spPr>
          <a:xfrm rot="10800000" flipH="1">
            <a:off x="0" y="5579809"/>
            <a:ext cx="1010653" cy="83712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90974" y="4378816"/>
            <a:ext cx="5115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Услед притиска, облик дна се променио. Од полулоптастог дна појединачне цевчице настала су заједничка дна у виду тростране пирамиде.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5370" y="305208"/>
            <a:ext cx="4116706" cy="2599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6390974" y="3184771"/>
            <a:ext cx="5290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Слика бр. 3- Шематски </a:t>
            </a:r>
            <a:r>
              <a:rPr lang="ru-RU" sz="2000" b="1" dirty="0"/>
              <a:t>приказ филогенезе  структуре саћа савремене медоносне пчеле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7414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4849" y="797511"/>
            <a:ext cx="50098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Обострано саће поставило се у вертикалан положај. </a:t>
            </a:r>
          </a:p>
          <a:p>
            <a:endParaRPr lang="ru-RU" sz="2400" b="1" dirty="0"/>
          </a:p>
          <a:p>
            <a:r>
              <a:rPr lang="ru-RU" sz="2400" b="1" dirty="0"/>
              <a:t>У таквом саћу, сатне ћелије, првобитно хоризонтално постављене, временом су задобиле укошен положај </a:t>
            </a:r>
          </a:p>
          <a:p>
            <a:r>
              <a:rPr lang="ru-RU" sz="2400" b="1" dirty="0"/>
              <a:t>(под углом од 5° до чак 20°). </a:t>
            </a:r>
          </a:p>
          <a:p>
            <a:endParaRPr lang="ru-RU" sz="2400" b="1" dirty="0"/>
          </a:p>
          <a:p>
            <a:r>
              <a:rPr lang="ru-RU" sz="2400" b="1" dirty="0"/>
              <a:t>Медне ћелије, које су дуже (дубље) од осталих ћелија саћа, постале су чак лучно повијене (под углом од 7 до 15°), </a:t>
            </a:r>
            <a:r>
              <a:rPr lang="x-none" sz="2400" b="1" dirty="0" smtClean="0"/>
              <a:t>како</a:t>
            </a:r>
            <a:r>
              <a:rPr lang="ru-RU" sz="2400" b="1" dirty="0" smtClean="0"/>
              <a:t> </a:t>
            </a:r>
            <a:r>
              <a:rPr lang="ru-RU" sz="2400" b="1" dirty="0"/>
              <a:t>би се спречило да мед из њих исцури.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9058" y="3715982"/>
            <a:ext cx="4572396" cy="15643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5774027" y="5192007"/>
            <a:ext cx="56881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b="1" dirty="0" smtClean="0"/>
              <a:t>1 </a:t>
            </a:r>
            <a:r>
              <a:rPr lang="ru-RU" b="1" dirty="0"/>
              <a:t>- Шематски приказ изгледа радиличких ћелија саћа</a:t>
            </a:r>
          </a:p>
          <a:p>
            <a:endParaRPr lang="ru-RU" b="1" dirty="0"/>
          </a:p>
          <a:p>
            <a:r>
              <a:rPr lang="ru-RU" b="1" dirty="0" smtClean="0"/>
              <a:t>2 </a:t>
            </a:r>
            <a:r>
              <a:rPr lang="ru-RU" b="1" dirty="0"/>
              <a:t>- Шематски приказ изгледа </a:t>
            </a:r>
          </a:p>
          <a:p>
            <a:r>
              <a:rPr lang="ru-RU" b="1" dirty="0"/>
              <a:t>медних ћелија саћа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4911006"/>
            <a:ext cx="419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1			2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39396" y="3118469"/>
            <a:ext cx="5275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4- Саће у вертикалном положају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58" y="206062"/>
            <a:ext cx="4572396" cy="2912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95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759"/>
            <a:ext cx="12192000" cy="6858000"/>
          </a:xfrm>
          <a:prstGeom prst="rect">
            <a:avLst/>
          </a:prstGeom>
          <a:solidFill>
            <a:srgbClr val="00B050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25769" y="296214"/>
            <a:ext cx="9504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i="1" dirty="0"/>
              <a:t>Организација пчелињег гнезда </a:t>
            </a:r>
            <a:endParaRPr lang="en-US" sz="4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37126" y="1184498"/>
            <a:ext cx="11281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Пчелиње гнездо обухвата саће са леглом, слободно саће и саће са резервама хране (саће са нектаром, медом и </a:t>
            </a:r>
            <a:r>
              <a:rPr lang="ru-RU" sz="2800" b="1" i="1" dirty="0" smtClean="0"/>
              <a:t>поленом-пергом</a:t>
            </a:r>
            <a:r>
              <a:rPr lang="x-none" sz="2800" b="1" i="1" dirty="0" smtClean="0"/>
              <a:t>).</a:t>
            </a:r>
            <a:endParaRPr lang="en-US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57578" y="2756078"/>
            <a:ext cx="5769736" cy="3528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Пчеле граде у свом гнезду различите типове сатних ћелија: </a:t>
            </a:r>
          </a:p>
          <a:p>
            <a:endParaRPr lang="ru-RU" sz="2800" b="1" dirty="0"/>
          </a:p>
          <a:p>
            <a:r>
              <a:rPr lang="ru-RU" sz="2800" b="1" dirty="0"/>
              <a:t> матичњаке,      саће  </a:t>
            </a:r>
          </a:p>
          <a:p>
            <a:r>
              <a:rPr lang="ru-RU" sz="2800" b="1" dirty="0"/>
              <a:t> трутовске,          са</a:t>
            </a:r>
          </a:p>
          <a:p>
            <a:r>
              <a:rPr lang="ru-RU" sz="2800" b="1" dirty="0"/>
              <a:t> радиличке,         леглом</a:t>
            </a:r>
          </a:p>
          <a:p>
            <a:r>
              <a:rPr lang="ru-RU" sz="2800" b="1" dirty="0"/>
              <a:t> прелазне,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медне.</a:t>
            </a:r>
            <a:endParaRPr lang="en-US" sz="2800" b="1" dirty="0"/>
          </a:p>
        </p:txBody>
      </p:sp>
      <p:sp>
        <p:nvSpPr>
          <p:cNvPr id="6" name="Left Brace 5"/>
          <p:cNvSpPr/>
          <p:nvPr/>
        </p:nvSpPr>
        <p:spPr>
          <a:xfrm>
            <a:off x="2228044" y="4237149"/>
            <a:ext cx="425003" cy="1056067"/>
          </a:xfrm>
          <a:prstGeom prst="leftBrac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34" y="2612329"/>
            <a:ext cx="5601143" cy="2893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81104" y="5700826"/>
            <a:ext cx="4095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5- Радиличко саће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117791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474" y="493302"/>
            <a:ext cx="5946353" cy="6006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3572" y="5834129"/>
            <a:ext cx="59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4299" y="4875300"/>
            <a:ext cx="1450974" cy="117663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666704" y="4864362"/>
            <a:ext cx="133082" cy="3269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3797" y="3496611"/>
            <a:ext cx="708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64631" y="4095482"/>
            <a:ext cx="132465" cy="53308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7337" y="4095482"/>
            <a:ext cx="31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 smtClean="0">
                <a:solidFill>
                  <a:srgbClr val="FFFF00"/>
                </a:solidFill>
              </a:rPr>
              <a:t>П</a:t>
            </a:r>
            <a:endParaRPr lang="en-US" sz="3600" b="1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44421" y="4628567"/>
            <a:ext cx="0" cy="74233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31831" y="4735575"/>
            <a:ext cx="57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 smtClean="0">
                <a:solidFill>
                  <a:srgbClr val="FFFF00"/>
                </a:solidFill>
              </a:rPr>
              <a:t>Р</a:t>
            </a:r>
            <a:endParaRPr lang="en-US" sz="3200" b="1" dirty="0">
              <a:solidFill>
                <a:srgbClr val="FFFF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08726" y="5069137"/>
            <a:ext cx="351779" cy="6278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78536" y="1234453"/>
            <a:ext cx="5531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 smtClean="0"/>
              <a:t>Слика бр. 6- </a:t>
            </a:r>
            <a:r>
              <a:rPr lang="x-none" sz="2400" b="1" dirty="0" smtClean="0"/>
              <a:t>РАМ </a:t>
            </a:r>
            <a:r>
              <a:rPr lang="x-none" sz="2400" b="1" dirty="0"/>
              <a:t>СА СВИМ ТИПОВИМА ЋЕЛИЈА САЋА:</a:t>
            </a:r>
          </a:p>
          <a:p>
            <a:endParaRPr lang="x-none" sz="2400" b="1" dirty="0"/>
          </a:p>
          <a:p>
            <a:r>
              <a:rPr lang="x-none" sz="2400" b="1" dirty="0"/>
              <a:t>Ма - матичњак</a:t>
            </a:r>
          </a:p>
          <a:p>
            <a:endParaRPr lang="x-none" sz="2400" b="1" dirty="0"/>
          </a:p>
          <a:p>
            <a:r>
              <a:rPr lang="x-none" sz="2400" b="1" dirty="0"/>
              <a:t>Т - трутовске ћелије саћа</a:t>
            </a:r>
          </a:p>
          <a:p>
            <a:endParaRPr lang="x-none" sz="2400" b="1" dirty="0"/>
          </a:p>
          <a:p>
            <a:r>
              <a:rPr lang="x-none" sz="2400" b="1" dirty="0"/>
              <a:t>Р - радиличке ћелије саћа</a:t>
            </a:r>
          </a:p>
          <a:p>
            <a:endParaRPr lang="x-none" sz="2400" b="1" dirty="0"/>
          </a:p>
          <a:p>
            <a:r>
              <a:rPr lang="x-none" sz="2400" b="1" dirty="0"/>
              <a:t>П - прелазне ћелије саћа</a:t>
            </a:r>
          </a:p>
          <a:p>
            <a:endParaRPr lang="x-none" sz="2400" b="1" dirty="0"/>
          </a:p>
          <a:p>
            <a:r>
              <a:rPr lang="x-none" sz="2400" b="1" dirty="0"/>
              <a:t>М - медне ћелије саћа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16913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80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0006" y="321972"/>
            <a:ext cx="1036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/>
              <a:t>РАДИЛИЧ</a:t>
            </a:r>
            <a:r>
              <a:rPr lang="en-US" sz="3200" b="1" dirty="0"/>
              <a:t>K</a:t>
            </a:r>
            <a:r>
              <a:rPr lang="x-none" sz="3200" b="1" dirty="0"/>
              <a:t>Е ЋЕЛИЈЕ САЋА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5685" y="1622739"/>
            <a:ext cx="38443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ћелије </a:t>
            </a:r>
            <a:r>
              <a:rPr lang="ru-RU" sz="2400" b="1" dirty="0"/>
              <a:t>правилног </a:t>
            </a:r>
            <a:r>
              <a:rPr lang="ru-RU" sz="2400" b="1" dirty="0" smtClean="0"/>
              <a:t>шестоугаоног  </a:t>
            </a:r>
            <a:r>
              <a:rPr lang="ru-RU" sz="2400" b="1" dirty="0"/>
              <a:t>изгледа (ширине 5,37 мм, </a:t>
            </a:r>
            <a:r>
              <a:rPr lang="ru-RU" sz="2400" b="1" dirty="0" smtClean="0"/>
              <a:t>дубине </a:t>
            </a:r>
            <a:r>
              <a:rPr lang="ru-RU" sz="2400" b="1" dirty="0"/>
              <a:t>од 10 до 12 мм) у које матица </a:t>
            </a:r>
            <a:r>
              <a:rPr lang="ru-RU" sz="2400" b="1" dirty="0" smtClean="0"/>
              <a:t>полаже </a:t>
            </a:r>
            <a:r>
              <a:rPr lang="ru-RU" sz="2400" b="1" dirty="0"/>
              <a:t>оплођена јаја из којих ће се развити </a:t>
            </a:r>
            <a:r>
              <a:rPr lang="ru-RU" sz="2400" b="1" dirty="0" smtClean="0"/>
              <a:t>радилице.</a:t>
            </a:r>
            <a:endParaRPr lang="ru-RU" sz="2400" b="1" dirty="0"/>
          </a:p>
          <a:p>
            <a:endParaRPr lang="ru-RU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67" y="1228719"/>
            <a:ext cx="3358710" cy="2519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77" y="3547260"/>
            <a:ext cx="4207100" cy="3155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1414" y="1516053"/>
            <a:ext cx="42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Слика бр. 7- Отворено радиличко легло</a:t>
            </a:r>
            <a:endParaRPr lang="en-US" b="1" dirty="0"/>
          </a:p>
        </p:txBody>
      </p:sp>
      <p:sp>
        <p:nvSpPr>
          <p:cNvPr id="10" name="Left-Up Arrow 9"/>
          <p:cNvSpPr/>
          <p:nvPr/>
        </p:nvSpPr>
        <p:spPr>
          <a:xfrm>
            <a:off x="6220496" y="1918952"/>
            <a:ext cx="3786389" cy="618186"/>
          </a:xfrm>
          <a:prstGeom prst="leftUpArrow">
            <a:avLst/>
          </a:prstGeom>
          <a:solidFill>
            <a:srgbClr val="F80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46986" y="4803820"/>
            <a:ext cx="481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 smtClean="0"/>
              <a:t>Слика бр. 8- Затворено радиличко легло</a:t>
            </a:r>
            <a:endParaRPr lang="en-US" b="1" dirty="0"/>
          </a:p>
        </p:txBody>
      </p:sp>
      <p:sp>
        <p:nvSpPr>
          <p:cNvPr id="12" name="Left-Up Arrow 11"/>
          <p:cNvSpPr/>
          <p:nvPr/>
        </p:nvSpPr>
        <p:spPr>
          <a:xfrm rot="10800000" flipV="1">
            <a:off x="3783926" y="5173153"/>
            <a:ext cx="4716129" cy="647430"/>
          </a:xfrm>
          <a:prstGeom prst="leftUpArrow">
            <a:avLst/>
          </a:prstGeom>
          <a:solidFill>
            <a:srgbClr val="F80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31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B4028482-F53A-4442-AB14-9B7A43F44F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607</TotalTime>
  <Words>2070</Words>
  <Application>Microsoft Office PowerPoint</Application>
  <PresentationFormat>Custom</PresentationFormat>
  <Paragraphs>180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Integral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Сатне основе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Изгрaдњa и структурa пчелињег гнездa.</dc:title>
  <dc:creator>Biljana</dc:creator>
  <cp:lastModifiedBy>Zoran</cp:lastModifiedBy>
  <cp:revision>71</cp:revision>
  <dcterms:created xsi:type="dcterms:W3CDTF">2017-02-17T21:50:32Z</dcterms:created>
  <dcterms:modified xsi:type="dcterms:W3CDTF">2017-03-27T09:59:56Z</dcterms:modified>
</cp:coreProperties>
</file>